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  <p:sldMasterId id="2147483707" r:id="rId2"/>
    <p:sldMasterId id="2147483718" r:id="rId3"/>
  </p:sldMasterIdLst>
  <p:notesMasterIdLst>
    <p:notesMasterId r:id="rId22"/>
  </p:notesMasterIdLst>
  <p:sldIdLst>
    <p:sldId id="271" r:id="rId4"/>
    <p:sldId id="265" r:id="rId5"/>
    <p:sldId id="268" r:id="rId6"/>
    <p:sldId id="267" r:id="rId7"/>
    <p:sldId id="269" r:id="rId8"/>
    <p:sldId id="289" r:id="rId9"/>
    <p:sldId id="270" r:id="rId10"/>
    <p:sldId id="291" r:id="rId11"/>
    <p:sldId id="276" r:id="rId12"/>
    <p:sldId id="283" r:id="rId13"/>
    <p:sldId id="274" r:id="rId14"/>
    <p:sldId id="284" r:id="rId15"/>
    <p:sldId id="285" r:id="rId16"/>
    <p:sldId id="277" r:id="rId17"/>
    <p:sldId id="292" r:id="rId18"/>
    <p:sldId id="278" r:id="rId19"/>
    <p:sldId id="280" r:id="rId20"/>
    <p:sldId id="264" r:id="rId2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ection Team" initials="CT" lastIdx="2" clrIdx="0">
    <p:extLst>
      <p:ext uri="{19B8F6BF-5375-455C-9EA6-DF929625EA0E}">
        <p15:presenceInfo xmlns:p15="http://schemas.microsoft.com/office/powerpoint/2012/main" userId="Collection Te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A25"/>
    <a:srgbClr val="E14A24"/>
    <a:srgbClr val="E14C25"/>
    <a:srgbClr val="E24A25"/>
    <a:srgbClr val="764987"/>
    <a:srgbClr val="EA6F4B"/>
    <a:srgbClr val="774986"/>
    <a:srgbClr val="E14B25"/>
    <a:srgbClr val="764986"/>
    <a:srgbClr val="82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9FC64-C275-4DEC-AA3D-2A3FE053ACC5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A3C4D-2CDF-4930-936F-3A7C779E16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59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A3C4D-2CDF-4930-936F-3A7C779E16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31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77875" y="1200150"/>
            <a:ext cx="5759450" cy="32400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1DE1E9-E0DC-4B99-9CCD-265B92D4F07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17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11326" y="217896"/>
            <a:ext cx="9657974" cy="523475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7" b="71478"/>
          <a:stretch>
            <a:fillRect/>
          </a:stretch>
        </p:blipFill>
        <p:spPr bwMode="auto">
          <a:xfrm>
            <a:off x="283517" y="3759365"/>
            <a:ext cx="9686851" cy="16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Mony hony Logo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102607"/>
            <a:ext cx="7560469" cy="1480644"/>
          </a:xfrm>
        </p:spPr>
        <p:txBody>
          <a:bodyPr tIns="0" bIns="0" rtlCol="0" anchor="t">
            <a:noAutofit/>
          </a:bodyPr>
          <a:lstStyle>
            <a:lvl1pPr>
              <a:lnSpc>
                <a:spcPct val="100000"/>
              </a:lnSpc>
              <a:defRPr lang="en-US" sz="396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586401"/>
            <a:ext cx="7560469" cy="1064716"/>
          </a:xfrm>
        </p:spPr>
        <p:txBody>
          <a:bodyPr rtlCol="0">
            <a:noAutofit/>
          </a:bodyPr>
          <a:lstStyle>
            <a:lvl1pPr marL="0" indent="0">
              <a:buNone/>
              <a:defRPr lang="en-US" sz="1984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4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38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11326" y="217896"/>
            <a:ext cx="9657974" cy="523475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7" b="71478"/>
          <a:stretch>
            <a:fillRect/>
          </a:stretch>
        </p:blipFill>
        <p:spPr bwMode="auto">
          <a:xfrm>
            <a:off x="283518" y="3759366"/>
            <a:ext cx="9686851" cy="16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9" y="1102607"/>
            <a:ext cx="7560469" cy="1480644"/>
          </a:xfrm>
        </p:spPr>
        <p:txBody>
          <a:bodyPr tIns="0" bIns="0" rtlCol="0" anchor="t">
            <a:noAutofit/>
          </a:bodyPr>
          <a:lstStyle>
            <a:lvl1pPr>
              <a:lnSpc>
                <a:spcPct val="100000"/>
              </a:lnSpc>
              <a:defRPr lang="en-US" sz="396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9" y="2586401"/>
            <a:ext cx="7560469" cy="1064716"/>
          </a:xfrm>
        </p:spPr>
        <p:txBody>
          <a:bodyPr rtlCol="0">
            <a:noAutofit/>
          </a:bodyPr>
          <a:lstStyle>
            <a:lvl1pPr marL="0" indent="0">
              <a:buNone/>
              <a:defRPr lang="en-US" sz="1983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4773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3485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61" y="1326445"/>
            <a:ext cx="9081104" cy="3780988"/>
          </a:xfrm>
        </p:spPr>
        <p:txBody>
          <a:bodyPr/>
          <a:lstStyle>
            <a:lvl1pPr marL="0" indent="0"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51" indent="6562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4968" indent="-188993">
              <a:buFont typeface="Segoe UI" panose="020B0502040204020203" pitchFamily="34" charset="0"/>
              <a:buChar char=" "/>
              <a:defRPr/>
            </a:lvl3pPr>
            <a:lvl4pPr marL="1322955" indent="-188993">
              <a:buFont typeface="Segoe UI" panose="020B0502040204020203" pitchFamily="34" charset="0"/>
              <a:buChar char=" "/>
              <a:defRPr/>
            </a:lvl4pPr>
            <a:lvl5pPr marL="1700943" indent="-188993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221816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50" y="1246122"/>
            <a:ext cx="2639532" cy="3861312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51" indent="6562" algn="l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4968" indent="-188993">
              <a:buFont typeface="Segoe UI" panose="020B0502040204020203" pitchFamily="34" charset="0"/>
              <a:buChar char=" "/>
              <a:defRPr/>
            </a:lvl3pPr>
            <a:lvl4pPr marL="1322955" indent="-188993">
              <a:buFont typeface="Segoe UI" panose="020B0502040204020203" pitchFamily="34" charset="0"/>
              <a:buChar char=" "/>
              <a:defRPr/>
            </a:lvl4pPr>
            <a:lvl5pPr marL="1700943" indent="-188993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09411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7896"/>
            <a:ext cx="9659286" cy="52347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blackWhite">
          <a:xfrm>
            <a:off x="211326" y="217897"/>
            <a:ext cx="9657974" cy="2637069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8560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7896"/>
            <a:ext cx="9659286" cy="52347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blackWhite">
          <a:xfrm>
            <a:off x="211326" y="217896"/>
            <a:ext cx="9657974" cy="20503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C183D7F6-B498-43B3-948B-1728B52AA6E4}"/>
            </a:extLst>
          </p:cNvPr>
          <p:cNvSpPr/>
          <p:nvPr userDrawn="1"/>
        </p:nvSpPr>
        <p:spPr>
          <a:xfrm>
            <a:off x="213952" y="3407580"/>
            <a:ext cx="9651410" cy="2049012"/>
          </a:xfrm>
          <a:prstGeom prst="rect">
            <a:avLst/>
          </a:prstGeom>
          <a:solidFill>
            <a:srgbClr val="77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6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solidFill>
                <a:srgbClr val="FFFF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98034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755975">
              <a:defRPr/>
            </a:pPr>
            <a:r>
              <a:rPr lang="en-US" smtClean="0"/>
              <a:t>16-Oct-2021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755975"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755975">
              <a:defRPr/>
            </a:pPr>
            <a:fld id="{5C766412-BEBA-423D-9C65-87F9EA41575E}" type="slidenum">
              <a:rPr lang="en-US" smtClean="0"/>
              <a:pPr defTabSz="75597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40133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7989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046185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699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ony hony Logo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60" y="1326445"/>
            <a:ext cx="9081104" cy="3780988"/>
          </a:xfrm>
        </p:spPr>
        <p:txBody>
          <a:bodyPr/>
          <a:lstStyle>
            <a:lvl1pPr marL="0" indent="0"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74" indent="6563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5032" indent="-189006">
              <a:buFont typeface="Segoe UI" panose="020B0502040204020203" pitchFamily="34" charset="0"/>
              <a:buChar char=" "/>
              <a:defRPr/>
            </a:lvl3pPr>
            <a:lvl4pPr marL="1323045" indent="-189006">
              <a:buFont typeface="Segoe UI" panose="020B0502040204020203" pitchFamily="34" charset="0"/>
              <a:buChar char=" "/>
              <a:defRPr/>
            </a:lvl4pPr>
            <a:lvl5pPr marL="1701058" indent="-189006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6057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727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11326" y="217896"/>
            <a:ext cx="9657974" cy="523475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7" b="71478"/>
          <a:stretch>
            <a:fillRect/>
          </a:stretch>
        </p:blipFill>
        <p:spPr bwMode="auto">
          <a:xfrm>
            <a:off x="283518" y="3759366"/>
            <a:ext cx="9686851" cy="16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9" y="1102607"/>
            <a:ext cx="7560469" cy="1480644"/>
          </a:xfrm>
          <a:prstGeom prst="rect">
            <a:avLst/>
          </a:prstGeom>
        </p:spPr>
        <p:txBody>
          <a:bodyPr tIns="0" bIns="0" rtlCol="0" anchor="t">
            <a:noAutofit/>
          </a:bodyPr>
          <a:lstStyle>
            <a:lvl1pPr>
              <a:lnSpc>
                <a:spcPct val="100000"/>
              </a:lnSpc>
              <a:defRPr lang="en-US" sz="396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9" y="2586401"/>
            <a:ext cx="7560469" cy="106471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lang="en-US" sz="1983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8763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94" y="371475"/>
            <a:ext cx="9080438" cy="618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68497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61" y="1326445"/>
            <a:ext cx="9081104" cy="3780988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51" indent="6562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4968" indent="-188993">
              <a:buFont typeface="Segoe UI" panose="020B0502040204020203" pitchFamily="34" charset="0"/>
              <a:buChar char=" "/>
              <a:defRPr/>
            </a:lvl3pPr>
            <a:lvl4pPr marL="1322955" indent="-188993">
              <a:buFont typeface="Segoe UI" panose="020B0502040204020203" pitchFamily="34" charset="0"/>
              <a:buChar char=" "/>
              <a:defRPr/>
            </a:lvl4pPr>
            <a:lvl5pPr marL="1700943" indent="-188993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94" y="371475"/>
            <a:ext cx="9080438" cy="618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241492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50" y="1246122"/>
            <a:ext cx="2639532" cy="386131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51" indent="6562" algn="l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4968" indent="-188993">
              <a:buFont typeface="Segoe UI" panose="020B0502040204020203" pitchFamily="34" charset="0"/>
              <a:buChar char=" "/>
              <a:defRPr/>
            </a:lvl3pPr>
            <a:lvl4pPr marL="1322955" indent="-188993">
              <a:buFont typeface="Segoe UI" panose="020B0502040204020203" pitchFamily="34" charset="0"/>
              <a:buChar char=" "/>
              <a:defRPr/>
            </a:lvl4pPr>
            <a:lvl5pPr marL="1700943" indent="-188993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94" y="371475"/>
            <a:ext cx="9080438" cy="618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9877763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7896"/>
            <a:ext cx="9659286" cy="52347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blackWhite">
          <a:xfrm>
            <a:off x="211326" y="217897"/>
            <a:ext cx="9657974" cy="2637069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301338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7896"/>
            <a:ext cx="9659286" cy="52347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blackWhite">
          <a:xfrm>
            <a:off x="211326" y="217896"/>
            <a:ext cx="9657974" cy="20503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C183D7F6-B498-43B3-948B-1728B52AA6E4}"/>
            </a:extLst>
          </p:cNvPr>
          <p:cNvSpPr/>
          <p:nvPr userDrawn="1"/>
        </p:nvSpPr>
        <p:spPr>
          <a:xfrm>
            <a:off x="213952" y="3407580"/>
            <a:ext cx="9651410" cy="2049012"/>
          </a:xfrm>
          <a:prstGeom prst="rect">
            <a:avLst/>
          </a:prstGeom>
          <a:solidFill>
            <a:srgbClr val="77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6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solidFill>
                <a:srgbClr val="FFFF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341430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94" y="371475"/>
            <a:ext cx="9080438" cy="618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93044" y="5255760"/>
            <a:ext cx="2268141" cy="301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755975">
              <a:defRPr/>
            </a:pPr>
            <a:r>
              <a:rPr lang="en-US" smtClean="0"/>
              <a:t>16-Oct-2021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39208" y="5255760"/>
            <a:ext cx="3402211" cy="301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755975"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755975">
              <a:defRPr/>
            </a:pPr>
            <a:fld id="{5C766412-BEBA-423D-9C65-87F9EA41575E}" type="slidenum">
              <a:rPr lang="en-US" smtClean="0"/>
              <a:pPr defTabSz="75597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5586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297453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>
            <a:fillRect/>
          </a:stretch>
        </p:blipFill>
        <p:spPr bwMode="auto">
          <a:xfrm>
            <a:off x="221827" y="3970700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94" y="371475"/>
            <a:ext cx="9080438" cy="618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98661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699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60" y="1326445"/>
            <a:ext cx="9081104" cy="3780988"/>
          </a:xfrm>
        </p:spPr>
        <p:txBody>
          <a:bodyPr/>
          <a:lstStyle>
            <a:lvl1pPr marL="0" indent="0"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74" indent="6563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5032" indent="-189006">
              <a:buFont typeface="Segoe UI" panose="020B0502040204020203" pitchFamily="34" charset="0"/>
              <a:buChar char=" "/>
              <a:defRPr/>
            </a:lvl3pPr>
            <a:lvl4pPr marL="1323045" indent="-189006">
              <a:buFont typeface="Segoe UI" panose="020B0502040204020203" pitchFamily="34" charset="0"/>
              <a:buChar char=" "/>
              <a:defRPr/>
            </a:lvl4pPr>
            <a:lvl5pPr marL="1701058" indent="-189006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038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732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221827" y="3970699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Mony hony Logo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50" y="1246122"/>
            <a:ext cx="2639532" cy="3861312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74" indent="6563" algn="l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5032" indent="-189006">
              <a:buFont typeface="Segoe UI" panose="020B0502040204020203" pitchFamily="34" charset="0"/>
              <a:buChar char=" "/>
              <a:defRPr/>
            </a:lvl3pPr>
            <a:lvl4pPr marL="1323045" indent="-189006">
              <a:buFont typeface="Segoe UI" panose="020B0502040204020203" pitchFamily="34" charset="0"/>
              <a:buChar char=" "/>
              <a:defRPr/>
            </a:lvl4pPr>
            <a:lvl5pPr marL="1701058" indent="-189006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634331" y="1246122"/>
            <a:ext cx="5906744" cy="3861312"/>
          </a:xfrm>
        </p:spPr>
        <p:txBody>
          <a:bodyPr anchor="ctr"/>
          <a:lstStyle>
            <a:lvl1pPr marL="0" indent="0">
              <a:spcAft>
                <a:spcPts val="992"/>
              </a:spcAft>
              <a:buSzPct val="25000"/>
              <a:buFont typeface="Segoe UI" panose="020B0502040204020203" pitchFamily="34" charset="0"/>
              <a:buChar char=" "/>
              <a:defRPr sz="992"/>
            </a:lvl1pPr>
            <a:lvl2pPr marL="332074" indent="6563">
              <a:spcBef>
                <a:spcPts val="496"/>
              </a:spcBef>
              <a:spcAft>
                <a:spcPts val="992"/>
              </a:spcAft>
              <a:buFont typeface="Segoe UI" panose="020B0502040204020203" pitchFamily="34" charset="0"/>
              <a:buChar char=" "/>
              <a:defRPr sz="992"/>
            </a:lvl2pPr>
            <a:lvl3pPr marL="945032" indent="-189006">
              <a:buFont typeface="Segoe UI" panose="020B0502040204020203" pitchFamily="34" charset="0"/>
              <a:buChar char=" "/>
              <a:defRPr/>
            </a:lvl3pPr>
            <a:lvl4pPr marL="1323045" indent="-189006">
              <a:buFont typeface="Segoe UI" panose="020B0502040204020203" pitchFamily="34" charset="0"/>
              <a:buChar char=" "/>
              <a:defRPr/>
            </a:lvl4pPr>
            <a:lvl5pPr marL="1701058" indent="-189006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83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7896"/>
            <a:ext cx="9659286" cy="52347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blackWhite">
          <a:xfrm>
            <a:off x="211326" y="217896"/>
            <a:ext cx="9657974" cy="2637069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14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7896"/>
            <a:ext cx="9659286" cy="52347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blackWhite">
          <a:xfrm>
            <a:off x="211326" y="217896"/>
            <a:ext cx="9657974" cy="20503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C183D7F6-B498-43B3-948B-1728B52AA6E4}"/>
            </a:extLst>
          </p:cNvPr>
          <p:cNvSpPr/>
          <p:nvPr userDrawn="1"/>
        </p:nvSpPr>
        <p:spPr>
          <a:xfrm>
            <a:off x="213952" y="3407580"/>
            <a:ext cx="9651410" cy="2049012"/>
          </a:xfrm>
          <a:prstGeom prst="rect">
            <a:avLst/>
          </a:prstGeom>
          <a:solidFill>
            <a:srgbClr val="774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76" b="1" i="0" u="none" strike="noStrike" kern="1200" cap="none" spc="0" normalizeH="0" baseline="0" noProof="0" dirty="0">
              <a:ln w="12700" cmpd="sng">
                <a:solidFill>
                  <a:srgbClr val="FFC000"/>
                </a:solidFill>
                <a:prstDash val="solid"/>
              </a:ln>
              <a:solidFill>
                <a:srgbClr val="FFFF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5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11326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756026">
              <a:defRPr/>
            </a:pPr>
            <a:r>
              <a:rPr lang="en-US" smtClean="0"/>
              <a:t>16-Oct-2021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756026"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756026">
              <a:defRPr/>
            </a:pPr>
            <a:fld id="{E0AE543F-44D7-4DCB-B1AB-CB698C4706AB}" type="slidenum">
              <a:rPr lang="en-US" smtClean="0"/>
              <a:pPr defTabSz="756026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1326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ony hony Logo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85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11326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>
            <a:fillRect/>
          </a:stretch>
        </p:blipFill>
        <p:spPr bwMode="auto">
          <a:xfrm>
            <a:off x="221827" y="3970699"/>
            <a:ext cx="9636972" cy="147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Mony hony Logo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283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11326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6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00094" y="371474"/>
            <a:ext cx="9080438" cy="61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3043" y="1509521"/>
            <a:ext cx="8694539" cy="359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Segoe UI"/>
              </a:defRPr>
            </a:lvl1pPr>
          </a:lstStyle>
          <a:p>
            <a:pPr defTabSz="756026">
              <a:defRPr/>
            </a:pPr>
            <a:r>
              <a:rPr lang="en-US" smtClean="0"/>
              <a:t>16-Oct-2021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Segoe UI"/>
              </a:defRPr>
            </a:lvl1pPr>
          </a:lstStyle>
          <a:p>
            <a:pPr defTabSz="756026"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Segoe UI"/>
              </a:defRPr>
            </a:lvl1pPr>
          </a:lstStyle>
          <a:p>
            <a:pPr defTabSz="756026">
              <a:defRPr/>
            </a:pPr>
            <a:fld id="{703A955B-7CC3-4210-99DF-0FB27C9C3178}" type="slidenum">
              <a:rPr lang="en-US" smtClean="0"/>
              <a:pPr defTabSz="756026"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Mony hony Logo"/>
          <p:cNvPicPr>
            <a:picLocks noChangeAspect="1" noChangeArrowheads="1"/>
          </p:cNvPicPr>
          <p:nvPr userDrawn="1"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289">
            <a:off x="1258953" y="2500827"/>
            <a:ext cx="6923050" cy="99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439" y="371474"/>
            <a:ext cx="523720" cy="49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08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2315" kern="1200">
          <a:solidFill>
            <a:srgbClr val="3B383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5pPr>
      <a:lvl6pPr marL="378013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6pPr>
      <a:lvl7pPr marL="756026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7pPr>
      <a:lvl8pPr marL="1134039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8pPr>
      <a:lvl9pPr marL="1512052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9pPr>
    </p:titleStyle>
    <p:bodyStyle>
      <a:lvl1pPr marL="189006" indent="-189006" algn="l" rtl="0" eaLnBrk="0" fontAlgn="base" hangingPunct="0">
        <a:lnSpc>
          <a:spcPct val="90000"/>
        </a:lnSpc>
        <a:spcBef>
          <a:spcPts val="827"/>
        </a:spcBef>
        <a:spcAft>
          <a:spcPct val="0"/>
        </a:spcAft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00094" y="371475"/>
            <a:ext cx="9080438" cy="61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3044" y="1509521"/>
            <a:ext cx="8694539" cy="359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4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Segoe UI"/>
              </a:defRPr>
            </a:lvl1pPr>
          </a:lstStyle>
          <a:p>
            <a:pPr defTabSz="755975">
              <a:defRPr/>
            </a:pPr>
            <a:r>
              <a:rPr lang="en-US" smtClean="0"/>
              <a:t>16-Oct-2021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8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Segoe UI"/>
              </a:defRPr>
            </a:lvl1pPr>
          </a:lstStyle>
          <a:p>
            <a:pPr defTabSz="755975"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prstClr val="black">
                    <a:tint val="75000"/>
                  </a:prstClr>
                </a:solidFill>
                <a:latin typeface="Segoe UI"/>
              </a:defRPr>
            </a:lvl1pPr>
          </a:lstStyle>
          <a:p>
            <a:pPr defTabSz="755975">
              <a:defRPr/>
            </a:pPr>
            <a:fld id="{C5FE595D-24C9-4EBE-A9ED-48440C054CE4}" type="slidenum">
              <a:rPr lang="en-US" smtClean="0"/>
              <a:pPr defTabSz="755975"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500094" y="989721"/>
            <a:ext cx="908043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9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439" y="371474"/>
            <a:ext cx="523720" cy="49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40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p:transition spd="slow">
    <p:wipe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2315" kern="1200">
          <a:solidFill>
            <a:srgbClr val="3B383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5pPr>
      <a:lvl6pPr marL="377987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6pPr>
      <a:lvl7pPr marL="755975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7pPr>
      <a:lvl8pPr marL="1133962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8pPr>
      <a:lvl9pPr marL="1511949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9pPr>
    </p:titleStyle>
    <p:bodyStyle>
      <a:lvl1pPr marL="188993" indent="-188993" algn="l" rtl="0" eaLnBrk="0" fontAlgn="base" hangingPunct="0">
        <a:lnSpc>
          <a:spcPct val="90000"/>
        </a:lnSpc>
        <a:spcBef>
          <a:spcPts val="827"/>
        </a:spcBef>
        <a:spcAft>
          <a:spcPct val="0"/>
        </a:spcAft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81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944968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2955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700943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078929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916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904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91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87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75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62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49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937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924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910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98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11327" y="219210"/>
            <a:ext cx="9660599" cy="52360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ctr" defTabSz="7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82" name="Picture 9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439" y="371474"/>
            <a:ext cx="523720" cy="49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61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</p:sldLayoutIdLst>
  <p:transition spd="slow">
    <p:wipe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2315" kern="1200">
          <a:solidFill>
            <a:srgbClr val="3B383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5pPr>
      <a:lvl6pPr marL="377987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6pPr>
      <a:lvl7pPr marL="755975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7pPr>
      <a:lvl8pPr marL="1133962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8pPr>
      <a:lvl9pPr marL="1511949" algn="l" rtl="0" fontAlgn="base">
        <a:lnSpc>
          <a:spcPct val="90000"/>
        </a:lnSpc>
        <a:spcBef>
          <a:spcPct val="0"/>
        </a:spcBef>
        <a:spcAft>
          <a:spcPct val="0"/>
        </a:spcAft>
        <a:defRPr sz="2315">
          <a:solidFill>
            <a:srgbClr val="3B3838"/>
          </a:solidFill>
          <a:latin typeface="Segoe UI Light" panose="020B0502040204020203" pitchFamily="34" charset="0"/>
        </a:defRPr>
      </a:lvl9pPr>
    </p:titleStyle>
    <p:bodyStyle>
      <a:lvl1pPr marL="188993" indent="-188993" algn="l" rtl="0" eaLnBrk="0" fontAlgn="base" hangingPunct="0">
        <a:lnSpc>
          <a:spcPct val="90000"/>
        </a:lnSpc>
        <a:spcBef>
          <a:spcPts val="827"/>
        </a:spcBef>
        <a:spcAft>
          <a:spcPct val="0"/>
        </a:spcAft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81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944968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2955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700943" indent="-188993" algn="l" rtl="0" eaLnBrk="0" fontAlgn="base" hangingPunct="0">
        <a:lnSpc>
          <a:spcPct val="90000"/>
        </a:lnSpc>
        <a:spcBef>
          <a:spcPts val="41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078929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916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904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91" indent="-188993" algn="l" defTabSz="755975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87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75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62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49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937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924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910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98" algn="l" defTabSz="755975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oneyhoney.co.in/content/css/img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78" y="4721075"/>
            <a:ext cx="3181061" cy="5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0659" y="1662863"/>
            <a:ext cx="9274698" cy="1195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969" b="1" dirty="0">
                <a:ln/>
                <a:solidFill>
                  <a:srgbClr val="E25438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Hybrid Mutual Fund</a:t>
            </a:r>
          </a:p>
          <a:p>
            <a:pPr algn="ctr"/>
            <a:r>
              <a:rPr lang="en-US" sz="3200" b="1" dirty="0">
                <a:ln/>
                <a:solidFill>
                  <a:srgbClr val="825B9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 alpha of mixing Assets</a:t>
            </a:r>
          </a:p>
        </p:txBody>
      </p:sp>
    </p:spTree>
    <p:extLst>
      <p:ext uri="{BB962C8B-B14F-4D97-AF65-F5344CB8AC3E}">
        <p14:creationId xmlns:p14="http://schemas.microsoft.com/office/powerpoint/2010/main" val="310605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32340" y="1205035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000" y="1070310"/>
            <a:ext cx="926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Risk </a:t>
            </a:r>
            <a:r>
              <a:rPr lang="en-US" sz="24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 involves </a:t>
            </a:r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taking timely, well-calculated risks</a:t>
            </a:r>
            <a:endParaRPr lang="en-IN" sz="2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6" name="Picture 8" descr="https://o.remove.bg/downloads/741d161d-a7fc-4148-b28b-1eadafcc238a/55584969-risk-management-business-concept-cartoon-illustration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9" y="1531975"/>
            <a:ext cx="2410274" cy="16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554" y="3066188"/>
            <a:ext cx="2985383" cy="33566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Strategic risk management</a:t>
            </a:r>
            <a:endParaRPr lang="en-IN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5132" y="3120705"/>
            <a:ext cx="1706755" cy="35268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 timing</a:t>
            </a:r>
            <a:endParaRPr lang="en-IN" sz="1600" b="1" dirty="0">
              <a:solidFill>
                <a:prstClr val="black">
                  <a:lumMod val="75000"/>
                  <a:lumOff val="25000"/>
                </a:prst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742" y="3273812"/>
            <a:ext cx="2118167" cy="68473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1170" y="3120705"/>
            <a:ext cx="26757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Research and Information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47632" y="5129123"/>
            <a:ext cx="233910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 with Goals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2309" y="4525702"/>
            <a:ext cx="2858947" cy="93754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8101" y="5154542"/>
            <a:ext cx="422679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Long-Term and Short-Term Perspectives</a:t>
            </a:r>
          </a:p>
        </p:txBody>
      </p:sp>
      <p:pic>
        <p:nvPicPr>
          <p:cNvPr id="2058" name="Picture 10" descr="https://o.remove.bg/downloads/eabb1d8b-34b7-42e6-ad2a-2becb5221fc0/market-timing-economy-removebg-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" b="6144"/>
          <a:stretch/>
        </p:blipFill>
        <p:spPr bwMode="auto">
          <a:xfrm>
            <a:off x="3592873" y="1491048"/>
            <a:ext cx="2427361" cy="16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o.remove.bg/downloads/83e19223-07d6-4efb-bd7f-1bf258937d7d/8270518121_dc156fa8db_n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05" y="1458903"/>
            <a:ext cx="1689904" cy="16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o.remove.bg/downloads/44b2f5c7-cd83-4a66-99fa-f9735b9f4ede/sales_marketing_alignment_jigsaw_puzzle-removebg-preview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" t="4494" r="15037" b="15780"/>
          <a:stretch/>
        </p:blipFill>
        <p:spPr bwMode="auto">
          <a:xfrm>
            <a:off x="1967696" y="3555733"/>
            <a:ext cx="1944547" cy="15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o.remove.bg/downloads/67332a01-7fa0-4400-865b-0013c4a15dcd/financial-goals-are-the-long-term-and-short-term-intermediate-goals-basis-of-a-holistic-financial-plan-financial-risk-management-businessman-is-deciding-short-term-and-long-term-business-goals-vector-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t="7617" r="24508" b="1495"/>
          <a:stretch/>
        </p:blipFill>
        <p:spPr bwMode="auto">
          <a:xfrm>
            <a:off x="6238752" y="3518704"/>
            <a:ext cx="1944547" cy="15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 txBox="1">
            <a:spLocks/>
          </p:cNvSpPr>
          <p:nvPr/>
        </p:nvSpPr>
        <p:spPr>
          <a:xfrm>
            <a:off x="477635" y="428977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lnSpc>
                <a:spcPct val="110000"/>
              </a:lnSpc>
              <a:defRPr/>
            </a:pPr>
            <a:r>
              <a:rPr lang="en-US" sz="3200" spc="-1" dirty="0" smtClean="0">
                <a:solidFill>
                  <a:srgbClr val="DD4100"/>
                </a:solidFill>
                <a:latin typeface="Arial"/>
              </a:rPr>
              <a:t>Hybrid MF’s In-built Risk </a:t>
            </a:r>
            <a:r>
              <a:rPr lang="en-US" sz="3200" spc="-1" dirty="0">
                <a:solidFill>
                  <a:srgbClr val="DD4100"/>
                </a:solidFill>
                <a:latin typeface="Arial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39949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7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468093" y="419254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lnSpc>
                <a:spcPct val="110000"/>
              </a:lnSpc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Importance of being Balanced in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2340" y="1205035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82" name="Picture 10" descr="https://o.remove.bg/downloads/d4339d5c-08d8-4e44-8804-015838d3bd41/istockphoto-1325245585-612x612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058" y="1816581"/>
            <a:ext cx="2992739" cy="29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o.remove.bg/downloads/360836d3-afb2-4ae5-90b8-c7510f76823f/file-removebg-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3" t="3446" r="16286" b="-811"/>
          <a:stretch/>
        </p:blipFill>
        <p:spPr bwMode="auto">
          <a:xfrm>
            <a:off x="1076446" y="1943209"/>
            <a:ext cx="2870522" cy="29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1707" y="1205035"/>
            <a:ext cx="4583574" cy="63892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 </a:t>
            </a:r>
            <a:r>
              <a:rPr 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Prefer?</a:t>
            </a:r>
            <a:endParaRPr lang="en-IN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5650" y="5017625"/>
            <a:ext cx="2100285" cy="4307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life Balance </a:t>
            </a:r>
            <a:endParaRPr lang="en-IN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3316" y="4861367"/>
            <a:ext cx="1689904" cy="31251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98776" y="4965461"/>
            <a:ext cx="15087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Balanced Diet</a:t>
            </a:r>
            <a:endParaRPr lang="en-IN" sz="1600" b="1" dirty="0">
              <a:solidFill>
                <a:prstClr val="black">
                  <a:lumMod val="75000"/>
                  <a:lumOff val="25000"/>
                </a:prst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5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477635" y="425238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lnSpc>
                <a:spcPct val="110000"/>
              </a:lnSpc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Importance of being Balanced in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2340" y="1205035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https://o.remove.bg/downloads/e5b88fdb-9058-4b74-a322-7c3f631c47e3/images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14" y="2152891"/>
            <a:ext cx="1962591" cy="266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2501" y="1639145"/>
            <a:ext cx="6192456" cy="51374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Why not consider a balanced portfolio?</a:t>
            </a:r>
            <a:endParaRPr lang="en-IN" sz="2400" dirty="0" smtClean="0">
              <a:solidFill>
                <a:prstClr val="black">
                  <a:lumMod val="75000"/>
                  <a:lumOff val="25000"/>
                </a:prst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477635" y="422020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lnSpc>
                <a:spcPct val="110000"/>
              </a:lnSpc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Importance of being Balanced in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2340" y="1205035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8549" y="1205035"/>
            <a:ext cx="2689185" cy="19792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balanced portfolio may reduces emotional stress from risky investments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4062" y="3333508"/>
            <a:ext cx="2822030" cy="18519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balanced portfolio can promote mental well-being alongside financial stability.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74062" y="1205036"/>
            <a:ext cx="2822030" cy="19792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balanced portfolio is a wise strategy for financial stability</a:t>
            </a:r>
            <a:r>
              <a:rPr lang="en-US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8549" y="3333508"/>
            <a:ext cx="2689185" cy="18519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With a diversified portfolio, Investors aim for financial security and peace of mind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32340" y="678834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3972" y="1112944"/>
            <a:ext cx="6713316" cy="34248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32000" indent="0" algn="ctr">
              <a:spcBef>
                <a:spcPts val="1060"/>
              </a:spcBef>
              <a:buNone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“I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should have computed the historical co-variances of the asset classes and drawn an efficient frontier. Instead, I visualized my grief if the stock market went way up and I wasn’t in it – or if it went way down and I was completely in it. My intention was to minimize my future regret. So I split my contributions between bonds and equities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.”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 descr="https://o.remove.bg/downloads/d9a1822f-6089-4cc4-9d16-f603e1afb198/images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r="28191"/>
          <a:stretch/>
        </p:blipFill>
        <p:spPr bwMode="auto">
          <a:xfrm>
            <a:off x="706056" y="612389"/>
            <a:ext cx="2106592" cy="264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136" y="3439412"/>
            <a:ext cx="2708478" cy="14931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400" spc="-1" dirty="0" smtClean="0">
                <a:solidFill>
                  <a:srgbClr val="009BDD"/>
                </a:solidFill>
                <a:latin typeface="Arial"/>
              </a:rPr>
              <a:t>      </a:t>
            </a:r>
            <a:r>
              <a:rPr lang="en-US" sz="2000" b="1" spc="-1" dirty="0" smtClean="0">
                <a:latin typeface="Arial"/>
              </a:rPr>
              <a:t>Harry </a:t>
            </a:r>
            <a:r>
              <a:rPr lang="en-US" sz="2000" b="1" spc="-1" dirty="0">
                <a:latin typeface="Arial"/>
              </a:rPr>
              <a:t>Markowitz</a:t>
            </a:r>
          </a:p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400" spc="-1" dirty="0" smtClean="0">
                <a:latin typeface="Arial"/>
              </a:rPr>
              <a:t>1990 </a:t>
            </a:r>
            <a:r>
              <a:rPr lang="en-US" sz="1400" spc="-1" dirty="0">
                <a:latin typeface="Arial"/>
              </a:rPr>
              <a:t>Nobel Prize recipient in economic science for developing the Model Portfolio </a:t>
            </a:r>
            <a:r>
              <a:rPr lang="en-US" sz="1400" spc="-1" dirty="0" smtClean="0">
                <a:latin typeface="Arial"/>
              </a:rPr>
              <a:t>Theory.</a:t>
            </a:r>
            <a:endParaRPr lang="en-IN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63485" y="3675760"/>
            <a:ext cx="6713316" cy="126526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32000" algn="ctr">
              <a:spcBef>
                <a:spcPts val="1060"/>
              </a:spcBef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 has also created the model of mixing equity and debt asset class in appropriate scenario &amp; investors.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4271" y="2667373"/>
            <a:ext cx="2708478" cy="10329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32000" indent="0">
              <a:spcBef>
                <a:spcPts val="1060"/>
              </a:spcBef>
              <a:buNone/>
            </a:pPr>
            <a:r>
              <a:rPr lang="en-US" sz="2000" b="1" spc="-1" dirty="0" err="1" smtClean="0">
                <a:latin typeface="Arial"/>
              </a:rPr>
              <a:t>Bejamin</a:t>
            </a:r>
            <a:r>
              <a:rPr lang="en-US" sz="2000" b="1" spc="-1" dirty="0" smtClean="0">
                <a:latin typeface="Arial"/>
              </a:rPr>
              <a:t> </a:t>
            </a:r>
            <a:r>
              <a:rPr lang="en-US" sz="2000" b="1" spc="-1" dirty="0">
                <a:latin typeface="Arial"/>
              </a:rPr>
              <a:t>Graham</a:t>
            </a:r>
          </a:p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400" spc="-1" dirty="0" smtClean="0">
                <a:latin typeface="Arial"/>
              </a:rPr>
              <a:t>Known </a:t>
            </a:r>
            <a:r>
              <a:rPr lang="en-US" sz="1400" spc="-1" dirty="0">
                <a:latin typeface="Arial"/>
              </a:rPr>
              <a:t>as the father of Value </a:t>
            </a:r>
            <a:r>
              <a:rPr lang="en-US" sz="1400" spc="-1" dirty="0" smtClean="0">
                <a:latin typeface="Arial"/>
              </a:rPr>
              <a:t>Investing</a:t>
            </a:r>
            <a:endParaRPr lang="en-IN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4" descr="Benjamin Graham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34" y="611151"/>
            <a:ext cx="2054432" cy="19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32340" y="1205035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89" y="660090"/>
            <a:ext cx="7715991" cy="41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32340" y="781523"/>
            <a:ext cx="7972340" cy="43411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2344" y="530691"/>
            <a:ext cx="5894654" cy="23074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08000">
              <a:spcBef>
                <a:spcPts val="1060"/>
              </a:spcBef>
              <a:buClr>
                <a:srgbClr val="77CAEE"/>
              </a:buClr>
              <a:buSzPct val="45000"/>
            </a:pPr>
            <a:r>
              <a:rPr lang="en-US" sz="2400" b="1" spc="-1" dirty="0" smtClean="0">
                <a:solidFill>
                  <a:srgbClr val="E14A24"/>
                </a:solidFill>
                <a:latin typeface="Arial"/>
              </a:rPr>
              <a:t>Simple </a:t>
            </a:r>
            <a:r>
              <a:rPr lang="en-US" sz="2400" b="1" spc="-1" dirty="0">
                <a:solidFill>
                  <a:srgbClr val="E14A24"/>
                </a:solidFill>
                <a:latin typeface="Arial"/>
              </a:rPr>
              <a:t>≠ </a:t>
            </a:r>
            <a:r>
              <a:rPr lang="en-US" sz="2400" b="1" spc="-1" dirty="0" smtClean="0">
                <a:solidFill>
                  <a:srgbClr val="E14A24"/>
                </a:solidFill>
                <a:latin typeface="Arial"/>
              </a:rPr>
              <a:t>Easy</a:t>
            </a:r>
          </a:p>
          <a:p>
            <a:pPr marL="108000">
              <a:spcBef>
                <a:spcPts val="1060"/>
              </a:spcBef>
              <a:buClr>
                <a:srgbClr val="77CAEE"/>
              </a:buClr>
              <a:buSzPct val="45000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“More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investors don’t copy our model because our model is too simple […]. Most people believe you can’t be an expert if it’s too simple.”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2556" y="895755"/>
            <a:ext cx="2953407" cy="3567542"/>
            <a:chOff x="641154" y="1755230"/>
            <a:chExt cx="2953407" cy="3567542"/>
          </a:xfrm>
        </p:grpSpPr>
        <p:sp>
          <p:nvSpPr>
            <p:cNvPr id="6" name="Rectangle 5"/>
            <p:cNvSpPr/>
            <p:nvPr/>
          </p:nvSpPr>
          <p:spPr>
            <a:xfrm>
              <a:off x="641154" y="1755230"/>
              <a:ext cx="2953407" cy="35675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r>
                <a:rPr lang="en-GB" dirty="0">
                  <a:solidFill>
                    <a:schemeClr val="bg1"/>
                  </a:solidFill>
                  <a:latin typeface="arial" panose="020B0604020202020204" pitchFamily="34" charset="0"/>
                </a:rPr>
                <a:t>Charles Thomas </a:t>
              </a:r>
              <a:r>
                <a:rPr lang="en-GB" dirty="0" err="1" smtClean="0">
                  <a:solidFill>
                    <a:schemeClr val="bg1"/>
                  </a:solidFill>
                  <a:latin typeface="arial" panose="020B0604020202020204" pitchFamily="34" charset="0"/>
                </a:rPr>
                <a:t>Munger</a:t>
              </a:r>
              <a:r>
                <a:rPr lang="en-GB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, vice </a:t>
              </a:r>
              <a:r>
                <a:rPr lang="en-GB" dirty="0">
                  <a:solidFill>
                    <a:schemeClr val="bg1"/>
                  </a:solidFill>
                  <a:latin typeface="arial" panose="020B0604020202020204" pitchFamily="34" charset="0"/>
                </a:rPr>
                <a:t>chairman of Berkshire Hathaway</a:t>
              </a:r>
              <a:endParaRPr lang="en-GB" dirty="0">
                <a:solidFill>
                  <a:schemeClr val="bg1"/>
                </a:solidFill>
              </a:endParaRPr>
            </a:p>
            <a:p>
              <a:pPr algn="ctr"/>
              <a:endParaRPr lang="en-GB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790" y="1865259"/>
              <a:ext cx="2085398" cy="236977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013971" y="2679526"/>
            <a:ext cx="6803798" cy="23711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432000">
              <a:spcBef>
                <a:spcPts val="1060"/>
              </a:spcBef>
              <a:buClr>
                <a:srgbClr val="77CAEE"/>
              </a:buClr>
              <a:buSzPct val="45000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"Simple doesn't mean easy" serves as a reminder that while something may seem straightforward or uncomplicated in theory, its execution or mastery can be quite challenging and may require “ effort, time, and persistence “.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s://moneyhoney.co.in/images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26" y="4952470"/>
            <a:ext cx="2690792" cy="38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513781" y="2827400"/>
            <a:ext cx="2951995" cy="77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algn="ctr" defTabSz="75602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65">
                <a:solidFill>
                  <a:srgbClr val="7749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altLang="en-US" sz="446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65">
                <a:solidFill>
                  <a:srgbClr val="E14B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459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505344" y="505443"/>
            <a:ext cx="9081750" cy="4817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Hybrid Mutual Fund</a:t>
            </a:r>
            <a:endParaRPr lang="en-US" sz="2976" b="1" dirty="0">
              <a:solidFill>
                <a:srgbClr val="E7E6E6">
                  <a:lumMod val="25000"/>
                </a:srgbClr>
              </a:solidFill>
              <a:latin typeface="Segoe UI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81709" y="1199301"/>
            <a:ext cx="4317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800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 </a:t>
            </a:r>
            <a:r>
              <a:rPr lang="en-US" sz="2800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</a:t>
            </a:r>
            <a:r>
              <a:rPr lang="en-US" sz="2800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lpha </a:t>
            </a:r>
            <a:r>
              <a:rPr lang="en-US" sz="2800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of </a:t>
            </a:r>
            <a:r>
              <a:rPr lang="en-US" sz="2800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Mixing </a:t>
            </a:r>
            <a:r>
              <a:rPr lang="en-US" sz="2800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Assets</a:t>
            </a:r>
            <a:endParaRPr lang="en-US" sz="2800" spc="-1" dirty="0">
              <a:highlight>
                <a:srgbClr val="FFFFFF"/>
              </a:highligh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Picture 2" descr="https://o.remove.bg/downloads/367eead6-e645-4940-a55b-da3f4e1ee2e4/What-is-Hybrid-Mutual-Fund-1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48" y="1934663"/>
            <a:ext cx="6701742" cy="328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77635" y="510002"/>
            <a:ext cx="9081750" cy="48171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lnSpc>
                <a:spcPct val="110000"/>
              </a:lnSpc>
              <a:defRPr/>
            </a:pPr>
            <a:r>
              <a:rPr lang="en-IN" sz="12800" spc="-1" dirty="0">
                <a:solidFill>
                  <a:srgbClr val="DD4100"/>
                </a:solidFill>
                <a:latin typeface="Arial"/>
              </a:rPr>
              <a:t>Asset classes are uncorrelated</a:t>
            </a:r>
            <a:endParaRPr lang="en-US" sz="12800" spc="-1" dirty="0">
              <a:solidFill>
                <a:srgbClr val="DD4100"/>
              </a:solidFill>
              <a:latin typeface="Arial"/>
            </a:endParaRPr>
          </a:p>
          <a:p>
            <a:pPr lvl="0" defTabSz="756026">
              <a:defRPr/>
            </a:pPr>
            <a:endParaRPr kumimoji="0" lang="en-US" sz="2976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77635" y="2951812"/>
            <a:ext cx="1709980" cy="2429164"/>
            <a:chOff x="783255" y="2115127"/>
            <a:chExt cx="1682854" cy="2429164"/>
          </a:xfrm>
        </p:grpSpPr>
        <p:sp>
          <p:nvSpPr>
            <p:cNvPr id="6" name="Rectangle 5"/>
            <p:cNvSpPr/>
            <p:nvPr/>
          </p:nvSpPr>
          <p:spPr>
            <a:xfrm>
              <a:off x="783255" y="2115127"/>
              <a:ext cx="1682854" cy="24291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r>
                <a:rPr lang="en-GB" sz="2800" dirty="0" smtClean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STOCKS</a:t>
              </a:r>
              <a:endParaRPr lang="en-GB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8852" t="18292" r="22180" b="21298"/>
            <a:stretch/>
          </p:blipFill>
          <p:spPr>
            <a:xfrm>
              <a:off x="919720" y="2228374"/>
              <a:ext cx="1409924" cy="14443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578814" y="2922559"/>
            <a:ext cx="1710256" cy="2458417"/>
            <a:chOff x="3960574" y="2115127"/>
            <a:chExt cx="1784443" cy="2429164"/>
          </a:xfrm>
        </p:grpSpPr>
        <p:sp>
          <p:nvSpPr>
            <p:cNvPr id="11" name="Rectangle 10"/>
            <p:cNvSpPr/>
            <p:nvPr/>
          </p:nvSpPr>
          <p:spPr>
            <a:xfrm>
              <a:off x="3960574" y="2115127"/>
              <a:ext cx="1784443" cy="24291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r>
                <a:rPr lang="en-GB" sz="2800" dirty="0" smtClean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BONDS</a:t>
              </a:r>
              <a:endParaRPr lang="en-GB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27585" t="33430" r="28267" b="37448"/>
            <a:stretch/>
          </p:blipFill>
          <p:spPr>
            <a:xfrm>
              <a:off x="3993813" y="2250156"/>
              <a:ext cx="1717964" cy="113325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99257" y="2951812"/>
            <a:ext cx="1713378" cy="2448986"/>
            <a:chOff x="7040422" y="2115127"/>
            <a:chExt cx="1687941" cy="2429164"/>
          </a:xfrm>
        </p:grpSpPr>
        <p:sp>
          <p:nvSpPr>
            <p:cNvPr id="14" name="Rectangle 13"/>
            <p:cNvSpPr/>
            <p:nvPr/>
          </p:nvSpPr>
          <p:spPr>
            <a:xfrm>
              <a:off x="7040422" y="2115127"/>
              <a:ext cx="1687941" cy="24291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endParaRPr lang="en-GB" dirty="0"/>
            </a:p>
            <a:p>
              <a:pPr algn="ctr"/>
              <a:endParaRPr lang="en-GB" dirty="0" smtClean="0"/>
            </a:p>
            <a:p>
              <a:pPr algn="ctr"/>
              <a:r>
                <a:rPr lang="en-GB" sz="2800" dirty="0" smtClean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GOLD</a:t>
              </a:r>
              <a:endParaRPr lang="en-GB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t="3561" r="16986" b="23807"/>
            <a:stretch/>
          </p:blipFill>
          <p:spPr>
            <a:xfrm>
              <a:off x="7296152" y="2200345"/>
              <a:ext cx="1176480" cy="154400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7156732" y="2847640"/>
            <a:ext cx="1650366" cy="2510454"/>
            <a:chOff x="6767315" y="2044006"/>
            <a:chExt cx="1687941" cy="2503887"/>
          </a:xfrm>
        </p:grpSpPr>
        <p:sp>
          <p:nvSpPr>
            <p:cNvPr id="18" name="Rectangle 17"/>
            <p:cNvSpPr/>
            <p:nvPr/>
          </p:nvSpPr>
          <p:spPr>
            <a:xfrm>
              <a:off x="6767315" y="2118729"/>
              <a:ext cx="1687941" cy="24291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 dirty="0"/>
            </a:p>
            <a:p>
              <a:pPr algn="ctr"/>
              <a:endParaRPr lang="en-GB" u="sng" dirty="0" smtClean="0"/>
            </a:p>
            <a:p>
              <a:pPr algn="ctr"/>
              <a:endParaRPr lang="en-GB" u="sng" dirty="0"/>
            </a:p>
            <a:p>
              <a:pPr algn="ctr"/>
              <a:endParaRPr lang="en-GB" u="sng" dirty="0" smtClean="0"/>
            </a:p>
            <a:p>
              <a:pPr algn="ctr"/>
              <a:endParaRPr lang="en-GB" u="sng" dirty="0"/>
            </a:p>
            <a:p>
              <a:pPr algn="ctr"/>
              <a:endParaRPr lang="en-GB" u="sng" dirty="0" smtClean="0"/>
            </a:p>
            <a:p>
              <a:pPr algn="ctr"/>
              <a:r>
                <a:rPr lang="en-GB" sz="2800" dirty="0" smtClean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REAL ESTATE</a:t>
              </a:r>
              <a:endParaRPr lang="en-GB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Picture 2" descr="https://o.remove.bg/downloads/9d3d2121-072c-4a48-a86b-62b22b99ec81/Tax-Benefits-of-Investing-in-Real-Estate-in-India-removebg-preview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180" y="2044006"/>
              <a:ext cx="1664210" cy="1628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/>
          <p:cNvSpPr/>
          <p:nvPr/>
        </p:nvSpPr>
        <p:spPr>
          <a:xfrm>
            <a:off x="357367" y="1122150"/>
            <a:ext cx="9612128" cy="153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Asset combinations vary to achieve specific financial goals and optimize </a:t>
            </a:r>
            <a:r>
              <a:rPr lang="en-US" sz="2000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returns.</a:t>
            </a:r>
          </a:p>
          <a:p>
            <a:pPr algn="just"/>
            <a:r>
              <a:rPr lang="en-US" dirty="0" smtClean="0"/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One asset may perform well, while another may not do as well.</a:t>
            </a:r>
            <a:endParaRPr lang="en-IN" sz="20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68537" y="3312029"/>
            <a:ext cx="2928395" cy="1594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0029" y="5115743"/>
            <a:ext cx="1220595" cy="28505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ETC……</a:t>
            </a:r>
            <a:endParaRPr lang="en-IN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0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77635" y="498427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Advantage of having Multi-Asset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635" y="772517"/>
            <a:ext cx="8345346" cy="4042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Diversifying across various assets helps hedge against equity </a:t>
            </a:r>
            <a:r>
              <a:rPr lang="en-US" sz="2000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volatility.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It </a:t>
            </a:r>
            <a:r>
              <a:rPr lang="en-US" sz="2000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has potential to </a:t>
            </a: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beat inflation.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It </a:t>
            </a:r>
            <a:r>
              <a:rPr lang="en-IN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may lower drawdowns.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Hybrid </a:t>
            </a:r>
            <a:r>
              <a:rPr lang="en-US" sz="2000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investment helps </a:t>
            </a: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provide stability.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Reducing volatility boosts investor’s confidence.</a:t>
            </a:r>
          </a:p>
          <a:p>
            <a:endParaRPr lang="en-US" sz="2000" dirty="0" smtClean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77" y="1664902"/>
            <a:ext cx="3460829" cy="34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77635" y="452127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756026">
              <a:lnSpc>
                <a:spcPct val="100000"/>
              </a:lnSpc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Universal combination</a:t>
            </a:r>
          </a:p>
        </p:txBody>
      </p:sp>
      <p:pic>
        <p:nvPicPr>
          <p:cNvPr id="6148" name="Picture 4" descr="https://o.remove.bg/downloads/8db24bdf-a112-4019-9e98-3976f6a846f9/stocks-bonds-real-estates-cash-gold-blue-portfolio-putting-in-invest-CF9094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4" b="31524"/>
          <a:stretch/>
        </p:blipFill>
        <p:spPr bwMode="auto">
          <a:xfrm>
            <a:off x="6200957" y="1396171"/>
            <a:ext cx="3568076" cy="351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31336" y="1077437"/>
            <a:ext cx="933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400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Asset allocation has been consistently effective </a:t>
            </a:r>
            <a:r>
              <a:rPr lang="en-US" sz="2400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400" b="1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 </a:t>
            </a:r>
            <a:r>
              <a:rPr lang="en-US" sz="2400" b="1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037" y="1974109"/>
            <a:ext cx="5862219" cy="3051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Asset allocation diversifies investments across various asset classes, like stocks, bonds, and </a:t>
            </a:r>
            <a:r>
              <a:rPr lang="en-US" sz="2000" dirty="0" smtClean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more.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37415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Adapting the allocation mix helps investors navigate market volatility</a:t>
            </a:r>
            <a:r>
              <a:rPr lang="en-US" sz="2000" dirty="0" smtClean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endParaRPr lang="en-US" sz="2000" dirty="0">
              <a:solidFill>
                <a:srgbClr val="37415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Diversification spreads risk and lessens market impact.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37415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en-US" sz="1200" dirty="0">
              <a:solidFill>
                <a:srgbClr val="37415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547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7635" y="1590751"/>
            <a:ext cx="50387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It succeeds in all market cycles, including bulls and bears</a:t>
            </a:r>
            <a:r>
              <a:rPr lang="en-US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77635" y="475277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756026">
              <a:lnSpc>
                <a:spcPct val="100000"/>
              </a:lnSpc>
              <a:defRPr/>
            </a:pPr>
            <a:r>
              <a:rPr lang="en-US" sz="3200" spc="-1" dirty="0">
                <a:solidFill>
                  <a:srgbClr val="DD4100"/>
                </a:solidFill>
                <a:latin typeface="Arial"/>
              </a:rPr>
              <a:t>Universal combination</a:t>
            </a:r>
          </a:p>
        </p:txBody>
      </p:sp>
      <p:pic>
        <p:nvPicPr>
          <p:cNvPr id="1026" name="Picture 2" descr="https://www.miraeassetmf.co.in/images/default-source/default-album/grid-f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097" y="2932394"/>
            <a:ext cx="58388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10329" y="1590751"/>
            <a:ext cx="5038725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</a:t>
            </a:r>
            <a:r>
              <a:rPr lang="en-US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strategy is founded on timeless risk management principles.</a:t>
            </a:r>
            <a:endParaRPr lang="en-IN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31336" y="1077437"/>
            <a:ext cx="933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400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Asset allocation has been consistently effective </a:t>
            </a:r>
            <a:r>
              <a:rPr lang="en-US" sz="2400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400" b="1" spc="-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 </a:t>
            </a:r>
            <a:r>
              <a:rPr lang="en-US" sz="2400" b="1" spc="-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22953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o.remove.bg/downloads/e276e4ef-2f93-4c18-a9fe-0d2f512d35e1/why-you-should-ignore-investment-advice-from-friends-and-family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29" y="2729366"/>
            <a:ext cx="2352549" cy="16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o.remove.bg/downloads/c5daec92-8ae5-4a7e-941d-54ad2408f9c8/zbL0uEvQxL57Ydk8ao_HZ3vEBLLtPjYO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65" y="532435"/>
            <a:ext cx="2478889" cy="17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63219" y="2228870"/>
            <a:ext cx="2044716" cy="380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Fear &amp; Greed</a:t>
            </a:r>
            <a:endParaRPr lang="en-IN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126" name="Picture 6" descr="https://o.remove.bg/downloads/e2b0101a-a206-4f9b-9666-b6df313ce157/iStock-1298877327-1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92" y="2730333"/>
            <a:ext cx="2390452" cy="172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o.remove.bg/downloads/9d180274-ba79-4509-9717-82cdb4413c80/istockphoto-1387167427-612x612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1" y="370390"/>
            <a:ext cx="2703593" cy="188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56097" y="2192590"/>
            <a:ext cx="1574156" cy="31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Impatience</a:t>
            </a:r>
            <a:endParaRPr lang="en-IN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5307" y="4574420"/>
            <a:ext cx="187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Knowledge gap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5186" y="4318147"/>
            <a:ext cx="3104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</a:t>
            </a:r>
            <a:r>
              <a:rPr lang="en-IN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-timed investment transactions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730565" y="532435"/>
            <a:ext cx="33322" cy="45372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261" y="2632661"/>
            <a:ext cx="8944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108645" y="2199096"/>
            <a:ext cx="1397953" cy="828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Investors Behavior</a:t>
            </a:r>
            <a:endParaRPr lang="en-IN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1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10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o.remove.bg/downloads/e276e4ef-2f93-4c18-a9fe-0d2f512d35e1/why-you-should-ignore-investment-advice-from-friends-and-family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29" y="2740941"/>
            <a:ext cx="2209139" cy="16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o.remove.bg/downloads/c5daec92-8ae5-4a7e-941d-54ad2408f9c8/zbL0uEvQxL57Ydk8ao_HZ3vEBLLtPjYO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92" y="747797"/>
            <a:ext cx="1982017" cy="15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63219" y="2228870"/>
            <a:ext cx="2044716" cy="380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Fear &amp; Greed</a:t>
            </a:r>
            <a:endParaRPr lang="en-IN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126" name="Picture 6" descr="https://o.remove.bg/downloads/e2b0101a-a206-4f9b-9666-b6df313ce157/iStock-1298877327-1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92" y="2834271"/>
            <a:ext cx="2185162" cy="161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o.remove.bg/downloads/9d180274-ba79-4509-9717-82cdb4413c80/istockphoto-1387167427-612x612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38" y="528896"/>
            <a:ext cx="2307624" cy="17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60272" y="2192590"/>
            <a:ext cx="1574156" cy="31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Impatience</a:t>
            </a:r>
            <a:endParaRPr lang="en-IN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5307" y="4447095"/>
            <a:ext cx="187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Knowledge gap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5186" y="4237122"/>
            <a:ext cx="3104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</a:t>
            </a:r>
            <a:r>
              <a:rPr lang="en-IN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-timed investment transactions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731097" y="747797"/>
            <a:ext cx="9639" cy="40686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261" y="2632661"/>
            <a:ext cx="8944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108645" y="2199096"/>
            <a:ext cx="1397953" cy="828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Solution</a:t>
            </a:r>
            <a:endParaRPr lang="en-IN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2405" y="341331"/>
            <a:ext cx="1449238" cy="621102"/>
          </a:xfrm>
          <a:prstGeom prst="roundRect">
            <a:avLst/>
          </a:prstGeom>
          <a:solidFill>
            <a:srgbClr val="E14A25"/>
          </a:solidFill>
          <a:ln>
            <a:solidFill>
              <a:srgbClr val="E1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Hybrid Mutual Fund</a:t>
            </a:r>
            <a:endParaRPr lang="en-IN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4807621" y="246828"/>
            <a:ext cx="1449238" cy="621102"/>
          </a:xfrm>
          <a:prstGeom prst="roundRect">
            <a:avLst/>
          </a:prstGeom>
          <a:solidFill>
            <a:srgbClr val="E14A25"/>
          </a:solidFill>
          <a:ln>
            <a:solidFill>
              <a:srgbClr val="E1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Hybrid Mutual Fund</a:t>
            </a:r>
            <a:endParaRPr lang="en-IN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360567" y="4642947"/>
            <a:ext cx="1449238" cy="621102"/>
          </a:xfrm>
          <a:prstGeom prst="roundRect">
            <a:avLst/>
          </a:prstGeom>
          <a:solidFill>
            <a:srgbClr val="E14A25"/>
          </a:solidFill>
          <a:ln>
            <a:solidFill>
              <a:srgbClr val="E1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Hybrid Mutual Fund</a:t>
            </a:r>
            <a:endParaRPr lang="en-IN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4809247" y="4642947"/>
            <a:ext cx="1449238" cy="621102"/>
          </a:xfrm>
          <a:prstGeom prst="roundRect">
            <a:avLst/>
          </a:prstGeom>
          <a:solidFill>
            <a:srgbClr val="E14A25"/>
          </a:solidFill>
          <a:ln>
            <a:solidFill>
              <a:srgbClr val="E1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Hybrid Mutual Fund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961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77635" y="428977"/>
            <a:ext cx="9081750" cy="4817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56026">
              <a:lnSpc>
                <a:spcPct val="110000"/>
              </a:lnSpc>
              <a:defRPr/>
            </a:pPr>
            <a:r>
              <a:rPr lang="en-US" sz="3200" spc="-1" dirty="0" smtClean="0">
                <a:solidFill>
                  <a:srgbClr val="DD4100"/>
                </a:solidFill>
                <a:latin typeface="Arial"/>
              </a:rPr>
              <a:t>Risk </a:t>
            </a:r>
            <a:r>
              <a:rPr lang="en-US" sz="3200" spc="-1" dirty="0">
                <a:solidFill>
                  <a:srgbClr val="DD4100"/>
                </a:solidFill>
                <a:latin typeface="Arial"/>
              </a:rPr>
              <a:t>Management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0846" y="1736203"/>
            <a:ext cx="1307939" cy="7639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701" y="977647"/>
            <a:ext cx="8278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Risk management is not the investor's cup of </a:t>
            </a:r>
            <a:r>
              <a:rPr lang="en-US" sz="2400" dirty="0" smtClean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tea. </a:t>
            </a:r>
            <a:r>
              <a:rPr lang="en-US" sz="2400" b="1" dirty="0" smtClean="0">
                <a:solidFill>
                  <a:srgbClr val="37415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Why??</a:t>
            </a:r>
            <a:endParaRPr lang="en-IN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26" name="Picture 2" descr="https://o.remove.bg/downloads/13f5b38c-4565-46b7-ab2a-0172b6a5c5e6/360_F_525833201_8aPLNiLn7EWnG9Bk2wzjj1ePurwPEsVU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1" t="4223" r="9261" b="9008"/>
          <a:stretch/>
        </p:blipFill>
        <p:spPr bwMode="auto">
          <a:xfrm>
            <a:off x="4063524" y="1395987"/>
            <a:ext cx="1713053" cy="148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0981" y="2911399"/>
            <a:ext cx="2562458" cy="3247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Due to lack of expertise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https://o.remove.bg/downloads/d9d6a3e6-231e-4b41-a41a-91909f52bb14/4k-animation-of-project-deadline-frustrated-nervous-businessman-trying-to-stop-hourglass-or-sand-glass-before-it-fall-free-video-removebg-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r="17728" b="-1391"/>
          <a:stretch/>
        </p:blipFill>
        <p:spPr bwMode="auto">
          <a:xfrm>
            <a:off x="7569867" y="1347697"/>
            <a:ext cx="1781198" cy="154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35119" y="3414532"/>
            <a:ext cx="1859836" cy="85943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39733" y="2916247"/>
            <a:ext cx="26427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Lack of Time and Efforts</a:t>
            </a:r>
          </a:p>
        </p:txBody>
      </p:sp>
      <p:pic>
        <p:nvPicPr>
          <p:cNvPr id="1030" name="Picture 6" descr="https://o.remove.bg/downloads/82bc5486-9c9a-4dab-ad6c-42a3d3af97b8/5f81c52e34353482c87d7498_Consumer_Psychology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175" y="3174570"/>
            <a:ext cx="2659871" cy="188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11997" y="9436038"/>
            <a:ext cx="241074" cy="11113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8849" y="5124136"/>
            <a:ext cx="19094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Emotional Factors</a:t>
            </a:r>
          </a:p>
        </p:txBody>
      </p:sp>
      <p:pic>
        <p:nvPicPr>
          <p:cNvPr id="1032" name="Picture 8" descr="https://o.remove.bg/downloads/b03b45f4-3f01-4365-b4bc-e050510f67c1/Search%2Bfor%2BSimplicity-removebg-preview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7692" r="43520" b="1766"/>
          <a:stretch/>
        </p:blipFill>
        <p:spPr bwMode="auto">
          <a:xfrm>
            <a:off x="2611486" y="3301489"/>
            <a:ext cx="2054757" cy="161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267978" y="5083086"/>
            <a:ext cx="2652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Preference for Simplicity</a:t>
            </a:r>
          </a:p>
        </p:txBody>
      </p:sp>
      <p:pic>
        <p:nvPicPr>
          <p:cNvPr id="1034" name="Picture 10" descr="https://o.remove.bg/downloads/8268a9b2-94bb-4d25-8c77-400b733cd09b/dial_aw_rgb_hero-removebg-preview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0" t="5898" r="29154" b="2368"/>
          <a:stretch/>
        </p:blipFill>
        <p:spPr bwMode="auto">
          <a:xfrm>
            <a:off x="588416" y="1297642"/>
            <a:ext cx="2061613" cy="162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87078" y="2881817"/>
            <a:ext cx="2851787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9065" y="2888590"/>
            <a:ext cx="2735877" cy="40299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Risk Tolerance Variability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0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16411177_Bring Your Presentations_win32_mlw - v3" id="{DE0A717D-0B12-4D44-8613-A03A4CD6D7EE}" vid="{30B64ACD-7D47-478C-8DC1-E97D1D0752DA}"/>
    </a:ext>
  </a:extLst>
</a:theme>
</file>

<file path=ppt/theme/theme2.xml><?xml version="1.0" encoding="utf-8"?>
<a:theme xmlns:a="http://schemas.openxmlformats.org/drawingml/2006/main" name="3_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16411177_Bring Your Presentations_win32_mlw - v3" id="{DE0A717D-0B12-4D44-8613-A03A4CD6D7EE}" vid="{30B64ACD-7D47-478C-8DC1-E97D1D0752DA}"/>
    </a:ext>
  </a:extLst>
</a:theme>
</file>

<file path=ppt/theme/theme3.xml><?xml version="1.0" encoding="utf-8"?>
<a:theme xmlns:a="http://schemas.openxmlformats.org/drawingml/2006/main" name="4_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16411177_Bring Your Presentations_win32_mlw - v3" id="{DE0A717D-0B12-4D44-8613-A03A4CD6D7EE}" vid="{30B64ACD-7D47-478C-8DC1-E97D1D0752D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2061</TotalTime>
  <Words>543</Words>
  <Application>Microsoft Office PowerPoint</Application>
  <PresentationFormat>Custom</PresentationFormat>
  <Paragraphs>122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</vt:lpstr>
      <vt:lpstr>Calibri</vt:lpstr>
      <vt:lpstr>Ebrima</vt:lpstr>
      <vt:lpstr>Segoe UI</vt:lpstr>
      <vt:lpstr>Segoe UI Light</vt:lpstr>
      <vt:lpstr>Times New Roman</vt:lpstr>
      <vt:lpstr>Wingdings</vt:lpstr>
      <vt:lpstr>Get Started with 3D</vt:lpstr>
      <vt:lpstr>3_Get Started with 3D</vt:lpstr>
      <vt:lpstr>4_Get Started with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:subject/>
  <dc:creator>Anup Bhaiya</dc:creator>
  <dc:description/>
  <cp:lastModifiedBy>Collection Team</cp:lastModifiedBy>
  <cp:revision>307</cp:revision>
  <dcterms:created xsi:type="dcterms:W3CDTF">2023-07-06T19:39:27Z</dcterms:created>
  <dcterms:modified xsi:type="dcterms:W3CDTF">2023-10-20T10:21:12Z</dcterms:modified>
  <dc:language>en-US</dc:language>
</cp:coreProperties>
</file>